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44" y="-6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E0EFE-BE39-442A-A93A-523BCA2FA9D2}" type="datetimeFigureOut">
              <a:rPr lang="ko-KR" altLang="en-US" smtClean="0"/>
              <a:t>2020-06-01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86CC6-5179-4161-8AB5-F7B40F1C09F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886089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E0EFE-BE39-442A-A93A-523BCA2FA9D2}" type="datetimeFigureOut">
              <a:rPr lang="ko-KR" altLang="en-US" smtClean="0"/>
              <a:t>2020-06-01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86CC6-5179-4161-8AB5-F7B40F1C09F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14289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E0EFE-BE39-442A-A93A-523BCA2FA9D2}" type="datetimeFigureOut">
              <a:rPr lang="ko-KR" altLang="en-US" smtClean="0"/>
              <a:t>2020-06-01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86CC6-5179-4161-8AB5-F7B40F1C09F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02630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E0EFE-BE39-442A-A93A-523BCA2FA9D2}" type="datetimeFigureOut">
              <a:rPr lang="ko-KR" altLang="en-US" smtClean="0"/>
              <a:t>2020-06-01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86CC6-5179-4161-8AB5-F7B40F1C09F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30348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E0EFE-BE39-442A-A93A-523BCA2FA9D2}" type="datetimeFigureOut">
              <a:rPr lang="ko-KR" altLang="en-US" smtClean="0"/>
              <a:t>2020-06-01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86CC6-5179-4161-8AB5-F7B40F1C09F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62933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E0EFE-BE39-442A-A93A-523BCA2FA9D2}" type="datetimeFigureOut">
              <a:rPr lang="ko-KR" altLang="en-US" smtClean="0"/>
              <a:t>2020-06-01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86CC6-5179-4161-8AB5-F7B40F1C09F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0313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E0EFE-BE39-442A-A93A-523BCA2FA9D2}" type="datetimeFigureOut">
              <a:rPr lang="ko-KR" altLang="en-US" smtClean="0"/>
              <a:t>2020-06-01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86CC6-5179-4161-8AB5-F7B40F1C09F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1276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E0EFE-BE39-442A-A93A-523BCA2FA9D2}" type="datetimeFigureOut">
              <a:rPr lang="ko-KR" altLang="en-US" smtClean="0"/>
              <a:t>2020-06-01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86CC6-5179-4161-8AB5-F7B40F1C09F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2971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E0EFE-BE39-442A-A93A-523BCA2FA9D2}" type="datetimeFigureOut">
              <a:rPr lang="ko-KR" altLang="en-US" smtClean="0"/>
              <a:t>2020-06-01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86CC6-5179-4161-8AB5-F7B40F1C09F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99350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E0EFE-BE39-442A-A93A-523BCA2FA9D2}" type="datetimeFigureOut">
              <a:rPr lang="ko-KR" altLang="en-US" smtClean="0"/>
              <a:t>2020-06-01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86CC6-5179-4161-8AB5-F7B40F1C09F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31658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E0EFE-BE39-442A-A93A-523BCA2FA9D2}" type="datetimeFigureOut">
              <a:rPr lang="ko-KR" altLang="en-US" smtClean="0"/>
              <a:t>2020-06-01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86CC6-5179-4161-8AB5-F7B40F1C09F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8821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CE0EFE-BE39-442A-A93A-523BCA2FA9D2}" type="datetimeFigureOut">
              <a:rPr lang="ko-KR" altLang="en-US" smtClean="0"/>
              <a:t>2020-06-01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C86CC6-5179-4161-8AB5-F7B40F1C09F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48095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1340768"/>
            <a:ext cx="9144000" cy="2592288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smtClean="0">
                <a:latin typeface="HY견명조" pitchFamily="18" charset="-127"/>
                <a:ea typeface="HY견명조" pitchFamily="18" charset="-127"/>
              </a:rPr>
              <a:t>BLJUNG</a:t>
            </a:r>
            <a:r>
              <a:rPr lang="en-US" altLang="ko-KR" smtClean="0">
                <a:latin typeface="HY견명조" pitchFamily="18" charset="-127"/>
                <a:ea typeface="HY견명조" pitchFamily="18" charset="-127"/>
              </a:rPr>
              <a:t>(</a:t>
            </a:r>
            <a:r>
              <a:rPr lang="ko-KR" altLang="en-US" smtClean="0">
                <a:latin typeface="HY견명조" pitchFamily="18" charset="-127"/>
                <a:ea typeface="HY견명조" pitchFamily="18" charset="-127"/>
              </a:rPr>
              <a:t>비엘중</a:t>
            </a:r>
            <a:r>
              <a:rPr lang="en-US" altLang="ko-KR" smtClean="0">
                <a:latin typeface="HY견명조" pitchFamily="18" charset="-127"/>
                <a:ea typeface="HY견명조" pitchFamily="18" charset="-127"/>
              </a:rPr>
              <a:t>)</a:t>
            </a:r>
            <a:r>
              <a:rPr lang="en-US" altLang="ko-KR" sz="2800" smtClean="0">
                <a:latin typeface="HY견명조" pitchFamily="18" charset="-127"/>
                <a:ea typeface="HY견명조" pitchFamily="18" charset="-127"/>
              </a:rPr>
              <a:t> </a:t>
            </a:r>
            <a:r>
              <a:rPr lang="ko-KR" altLang="en-US" sz="2800" smtClean="0">
                <a:latin typeface="HY견명조" pitchFamily="18" charset="-127"/>
                <a:ea typeface="HY견명조" pitchFamily="18" charset="-127"/>
              </a:rPr>
              <a:t>프로그램 간단 사용 안내서</a:t>
            </a:r>
            <a:endParaRPr lang="ko-KR" altLang="en-US" sz="2800">
              <a:latin typeface="HY견명조" pitchFamily="18" charset="-127"/>
              <a:ea typeface="HY견명조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900913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0"/>
            <a:ext cx="9144000" cy="54868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altLang="ko-KR" smtClean="0">
                <a:latin typeface="HY견명조" pitchFamily="18" charset="-127"/>
                <a:ea typeface="HY견명조" pitchFamily="18" charset="-127"/>
              </a:rPr>
              <a:t>1. </a:t>
            </a:r>
            <a:r>
              <a:rPr lang="ko-KR" altLang="en-US" smtClean="0">
                <a:latin typeface="HY견명조" pitchFamily="18" charset="-127"/>
                <a:ea typeface="HY견명조" pitchFamily="18" charset="-127"/>
              </a:rPr>
              <a:t>학생정보 대량입력</a:t>
            </a:r>
            <a:r>
              <a:rPr lang="en-US" altLang="ko-KR" smtClean="0">
                <a:latin typeface="HY견명조" pitchFamily="18" charset="-127"/>
                <a:ea typeface="HY견명조" pitchFamily="18" charset="-127"/>
              </a:rPr>
              <a:t>(</a:t>
            </a:r>
            <a:r>
              <a:rPr lang="ko-KR" altLang="en-US" smtClean="0">
                <a:latin typeface="HY견명조" pitchFamily="18" charset="-127"/>
                <a:ea typeface="HY견명조" pitchFamily="18" charset="-127"/>
              </a:rPr>
              <a:t>나이스자료 입력</a:t>
            </a:r>
            <a:r>
              <a:rPr lang="en-US" altLang="ko-KR" smtClean="0">
                <a:latin typeface="HY견명조" pitchFamily="18" charset="-127"/>
                <a:ea typeface="HY견명조" pitchFamily="18" charset="-127"/>
              </a:rPr>
              <a:t>)</a:t>
            </a:r>
            <a:endParaRPr lang="ko-KR" altLang="en-US">
              <a:latin typeface="HY견명조" pitchFamily="18" charset="-127"/>
              <a:ea typeface="HY견명조" pitchFamily="18" charset="-127"/>
            </a:endParaRPr>
          </a:p>
        </p:txBody>
      </p:sp>
      <p:sp>
        <p:nvSpPr>
          <p:cNvPr id="6" name="오른쪽 화살표 5"/>
          <p:cNvSpPr/>
          <p:nvPr/>
        </p:nvSpPr>
        <p:spPr>
          <a:xfrm>
            <a:off x="4175956" y="2835541"/>
            <a:ext cx="792088" cy="597185"/>
          </a:xfrm>
          <a:prstGeom prst="rightArrow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8" name="그룹 7"/>
          <p:cNvGrpSpPr/>
          <p:nvPr/>
        </p:nvGrpSpPr>
        <p:grpSpPr>
          <a:xfrm>
            <a:off x="107504" y="922995"/>
            <a:ext cx="3926210" cy="5350321"/>
            <a:chOff x="4932040" y="1247031"/>
            <a:chExt cx="3926210" cy="5350321"/>
          </a:xfrm>
        </p:grpSpPr>
        <p:pic>
          <p:nvPicPr>
            <p:cNvPr id="2051" name="Picture 3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15615"/>
            <a:stretch/>
          </p:blipFill>
          <p:spPr bwMode="auto">
            <a:xfrm>
              <a:off x="4932040" y="1247031"/>
              <a:ext cx="3926210" cy="442227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0" name="직사각형 9"/>
            <p:cNvSpPr/>
            <p:nvPr/>
          </p:nvSpPr>
          <p:spPr>
            <a:xfrm>
              <a:off x="4932040" y="5949280"/>
              <a:ext cx="3926210" cy="648072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smtClean="0">
                  <a:solidFill>
                    <a:sysClr val="windowText" lastClr="000000"/>
                  </a:solidFill>
                  <a:latin typeface="+mj-lt"/>
                </a:rPr>
                <a:t>‘</a:t>
              </a:r>
              <a:r>
                <a:rPr lang="ko-KR" altLang="en-US" sz="1200" smtClean="0">
                  <a:solidFill>
                    <a:sysClr val="windowText" lastClr="000000"/>
                  </a:solidFill>
                  <a:latin typeface="+mj-lt"/>
                </a:rPr>
                <a:t>나이스 호환작업</a:t>
              </a:r>
              <a:r>
                <a:rPr lang="en-US" altLang="ko-KR" sz="1200" smtClean="0">
                  <a:solidFill>
                    <a:sysClr val="windowText" lastClr="000000"/>
                  </a:solidFill>
                  <a:latin typeface="+mj-lt"/>
                </a:rPr>
                <a:t>’ &gt; ‘</a:t>
              </a:r>
              <a:r>
                <a:rPr lang="ko-KR" altLang="en-US" sz="1200" smtClean="0">
                  <a:solidFill>
                    <a:sysClr val="windowText" lastClr="000000"/>
                  </a:solidFill>
                  <a:latin typeface="+mj-lt"/>
                </a:rPr>
                <a:t>학적인적파일 읽어오기</a:t>
              </a:r>
              <a:r>
                <a:rPr lang="en-US" altLang="ko-KR" sz="1200" smtClean="0">
                  <a:solidFill>
                    <a:sysClr val="windowText" lastClr="000000"/>
                  </a:solidFill>
                  <a:latin typeface="+mj-lt"/>
                </a:rPr>
                <a:t>’ </a:t>
              </a:r>
            </a:p>
            <a:p>
              <a:pPr algn="ctr"/>
              <a:r>
                <a:rPr lang="ko-KR" altLang="en-US" sz="1200" smtClean="0">
                  <a:solidFill>
                    <a:sysClr val="windowText" lastClr="000000"/>
                  </a:solidFill>
                  <a:latin typeface="+mj-lt"/>
                </a:rPr>
                <a:t>메뉴 진입</a:t>
              </a:r>
              <a:endParaRPr lang="ko-KR" altLang="en-US" sz="1200">
                <a:solidFill>
                  <a:sysClr val="windowText" lastClr="000000"/>
                </a:solidFill>
                <a:latin typeface="+mj-lt"/>
              </a:endParaRPr>
            </a:p>
          </p:txBody>
        </p:sp>
        <p:sp>
          <p:nvSpPr>
            <p:cNvPr id="11" name="직사각형 10"/>
            <p:cNvSpPr/>
            <p:nvPr/>
          </p:nvSpPr>
          <p:spPr>
            <a:xfrm>
              <a:off x="5292081" y="1374676"/>
              <a:ext cx="720079" cy="216024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" name="직사각형 12"/>
            <p:cNvSpPr/>
            <p:nvPr/>
          </p:nvSpPr>
          <p:spPr>
            <a:xfrm>
              <a:off x="5292081" y="1662609"/>
              <a:ext cx="1368151" cy="207615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4" name="그룹 13"/>
          <p:cNvGrpSpPr/>
          <p:nvPr/>
        </p:nvGrpSpPr>
        <p:grpSpPr>
          <a:xfrm>
            <a:off x="5112593" y="911957"/>
            <a:ext cx="3781661" cy="5383088"/>
            <a:chOff x="5112593" y="911957"/>
            <a:chExt cx="3781661" cy="5383088"/>
          </a:xfrm>
        </p:grpSpPr>
        <p:grpSp>
          <p:nvGrpSpPr>
            <p:cNvPr id="9" name="그룹 8"/>
            <p:cNvGrpSpPr/>
            <p:nvPr/>
          </p:nvGrpSpPr>
          <p:grpSpPr>
            <a:xfrm>
              <a:off x="5148064" y="3861049"/>
              <a:ext cx="3746190" cy="2433996"/>
              <a:chOff x="5148064" y="1787092"/>
              <a:chExt cx="3746190" cy="2433996"/>
            </a:xfrm>
          </p:grpSpPr>
          <p:sp>
            <p:nvSpPr>
              <p:cNvPr id="17" name="직사각형 16"/>
              <p:cNvSpPr/>
              <p:nvPr/>
            </p:nvSpPr>
            <p:spPr>
              <a:xfrm>
                <a:off x="5148064" y="1787092"/>
                <a:ext cx="3746190" cy="2433996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just"/>
                <a:r>
                  <a:rPr lang="ko-KR" altLang="en-US" sz="1200" smtClean="0">
                    <a:solidFill>
                      <a:sysClr val="windowText" lastClr="000000"/>
                    </a:solidFill>
                    <a:latin typeface="+mj-lt"/>
                  </a:rPr>
                  <a:t>메뉴진입 후 나이스에서 다운 받은 엑셀 자료를 불러와 한번에 저장합니다</a:t>
                </a:r>
                <a:r>
                  <a:rPr lang="en-US" altLang="ko-KR" sz="1200" smtClean="0">
                    <a:solidFill>
                      <a:sysClr val="windowText" lastClr="000000"/>
                    </a:solidFill>
                    <a:latin typeface="+mj-lt"/>
                  </a:rPr>
                  <a:t>.</a:t>
                </a:r>
              </a:p>
              <a:p>
                <a:pPr algn="just"/>
                <a:endParaRPr lang="en-US" altLang="ko-KR" sz="1200">
                  <a:solidFill>
                    <a:sysClr val="windowText" lastClr="000000"/>
                  </a:solidFill>
                  <a:latin typeface="+mj-lt"/>
                </a:endParaRPr>
              </a:p>
              <a:p>
                <a:pPr algn="just"/>
                <a:endParaRPr lang="en-US" altLang="ko-KR" sz="1200" smtClean="0">
                  <a:solidFill>
                    <a:sysClr val="windowText" lastClr="000000"/>
                  </a:solidFill>
                  <a:latin typeface="+mj-lt"/>
                </a:endParaRPr>
              </a:p>
              <a:p>
                <a:pPr algn="just"/>
                <a:r>
                  <a:rPr lang="ko-KR" altLang="en-US" sz="1200" smtClean="0">
                    <a:solidFill>
                      <a:sysClr val="windowText" lastClr="000000"/>
                    </a:solidFill>
                    <a:latin typeface="+mj-lt"/>
                  </a:rPr>
                  <a:t>★ 나이스 학생 정보 다운</a:t>
                </a:r>
                <a:endParaRPr lang="en-US" altLang="ko-KR" sz="1200" smtClean="0">
                  <a:solidFill>
                    <a:sysClr val="windowText" lastClr="000000"/>
                  </a:solidFill>
                  <a:latin typeface="+mj-lt"/>
                </a:endParaRPr>
              </a:p>
              <a:p>
                <a:pPr marL="228600" indent="-228600" algn="just">
                  <a:buAutoNum type="arabicPeriod"/>
                </a:pPr>
                <a:r>
                  <a:rPr lang="en-US" altLang="ko-KR" sz="1200" smtClean="0">
                    <a:solidFill>
                      <a:sysClr val="windowText" lastClr="000000"/>
                    </a:solidFill>
                    <a:latin typeface="+mj-lt"/>
                  </a:rPr>
                  <a:t>‘</a:t>
                </a:r>
                <a:r>
                  <a:rPr lang="ko-KR" altLang="en-US" sz="1200" smtClean="0">
                    <a:solidFill>
                      <a:srgbClr val="FF0000"/>
                    </a:solidFill>
                    <a:latin typeface="+mj-lt"/>
                  </a:rPr>
                  <a:t>학적</a:t>
                </a:r>
                <a:r>
                  <a:rPr lang="en-US" altLang="ko-KR" sz="1200" smtClean="0">
                    <a:solidFill>
                      <a:srgbClr val="FF0000"/>
                    </a:solidFill>
                    <a:latin typeface="+mj-lt"/>
                  </a:rPr>
                  <a:t>-</a:t>
                </a:r>
                <a:r>
                  <a:rPr lang="ko-KR" altLang="en-US" sz="1200" smtClean="0">
                    <a:solidFill>
                      <a:srgbClr val="FF0000"/>
                    </a:solidFill>
                    <a:latin typeface="+mj-lt"/>
                  </a:rPr>
                  <a:t>기본학적관리</a:t>
                </a:r>
                <a:r>
                  <a:rPr lang="en-US" altLang="ko-KR" sz="1200" smtClean="0">
                    <a:solidFill>
                      <a:srgbClr val="FF0000"/>
                    </a:solidFill>
                    <a:latin typeface="+mj-lt"/>
                  </a:rPr>
                  <a:t>-</a:t>
                </a:r>
                <a:r>
                  <a:rPr lang="ko-KR" altLang="en-US" sz="1200" smtClean="0">
                    <a:solidFill>
                      <a:srgbClr val="FF0000"/>
                    </a:solidFill>
                    <a:latin typeface="+mj-lt"/>
                  </a:rPr>
                  <a:t>학적현황조회</a:t>
                </a:r>
                <a:r>
                  <a:rPr lang="en-US" altLang="ko-KR" sz="1200" smtClean="0">
                    <a:solidFill>
                      <a:sysClr val="windowText" lastClr="000000"/>
                    </a:solidFill>
                    <a:latin typeface="+mj-lt"/>
                  </a:rPr>
                  <a:t>’</a:t>
                </a:r>
                <a:r>
                  <a:rPr lang="ko-KR" altLang="en-US" sz="1200" smtClean="0">
                    <a:solidFill>
                      <a:sysClr val="windowText" lastClr="000000"/>
                    </a:solidFill>
                    <a:latin typeface="+mj-lt"/>
                  </a:rPr>
                  <a:t> 에서 학년별 조회 후 저장</a:t>
                </a:r>
                <a:endParaRPr lang="en-US" altLang="ko-KR" sz="1200" smtClean="0">
                  <a:solidFill>
                    <a:sysClr val="windowText" lastClr="000000"/>
                  </a:solidFill>
                  <a:latin typeface="+mj-lt"/>
                </a:endParaRPr>
              </a:p>
              <a:p>
                <a:pPr marL="228600" indent="-228600" algn="just">
                  <a:buAutoNum type="arabicPeriod"/>
                </a:pPr>
                <a:r>
                  <a:rPr lang="ko-KR" altLang="en-US" sz="1200" smtClean="0">
                    <a:solidFill>
                      <a:sysClr val="windowText" lastClr="000000"/>
                    </a:solidFill>
                    <a:latin typeface="+mj-lt"/>
                  </a:rPr>
                  <a:t>저장시 디스켓모양 버튼을 눌러 파일형식을 </a:t>
                </a:r>
                <a:r>
                  <a:rPr lang="en-US" altLang="ko-KR" sz="1200" smtClean="0">
                    <a:solidFill>
                      <a:srgbClr val="FF0000"/>
                    </a:solidFill>
                    <a:latin typeface="+mj-lt"/>
                  </a:rPr>
                  <a:t>.xls</a:t>
                </a:r>
                <a:r>
                  <a:rPr lang="ko-KR" altLang="en-US" sz="1200" smtClean="0">
                    <a:solidFill>
                      <a:sysClr val="windowText" lastClr="000000"/>
                    </a:solidFill>
                    <a:latin typeface="+mj-lt"/>
                  </a:rPr>
                  <a:t>로 저장하며</a:t>
                </a:r>
                <a:r>
                  <a:rPr lang="en-US" altLang="ko-KR" sz="1200" smtClean="0">
                    <a:solidFill>
                      <a:sysClr val="windowText" lastClr="000000"/>
                    </a:solidFill>
                    <a:latin typeface="+mj-lt"/>
                  </a:rPr>
                  <a:t>, </a:t>
                </a:r>
                <a:r>
                  <a:rPr lang="ko-KR" altLang="en-US" sz="1200" smtClean="0">
                    <a:solidFill>
                      <a:srgbClr val="FF0000"/>
                    </a:solidFill>
                    <a:latin typeface="+mj-lt"/>
                  </a:rPr>
                  <a:t>보고서 유지 형태를 해제</a:t>
                </a:r>
                <a:r>
                  <a:rPr lang="ko-KR" altLang="en-US" sz="1200" smtClean="0">
                    <a:solidFill>
                      <a:sysClr val="windowText" lastClr="000000"/>
                    </a:solidFill>
                    <a:latin typeface="+mj-lt"/>
                  </a:rPr>
                  <a:t>하여야 합니다</a:t>
                </a:r>
                <a:r>
                  <a:rPr lang="en-US" altLang="ko-KR" sz="1200" smtClean="0">
                    <a:solidFill>
                      <a:sysClr val="windowText" lastClr="000000"/>
                    </a:solidFill>
                    <a:latin typeface="+mj-lt"/>
                  </a:rPr>
                  <a:t>.</a:t>
                </a:r>
                <a:endParaRPr lang="ko-KR" altLang="en-US" sz="1200">
                  <a:solidFill>
                    <a:sysClr val="windowText" lastClr="000000"/>
                  </a:solidFill>
                  <a:latin typeface="+mj-lt"/>
                </a:endParaRPr>
              </a:p>
            </p:txBody>
          </p:sp>
          <p:pic>
            <p:nvPicPr>
              <p:cNvPr id="2053" name="Picture 5"/>
              <p:cNvPicPr>
                <a:picLocks noChangeAspect="1" noChangeArrowheads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855" t="71396" r="79304" b="7208"/>
              <a:stretch/>
            </p:blipFill>
            <p:spPr bwMode="auto">
              <a:xfrm>
                <a:off x="5888998" y="3795276"/>
                <a:ext cx="1114425" cy="324036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  <p:pic>
          <p:nvPicPr>
            <p:cNvPr id="2054" name="Picture 6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19198"/>
            <a:stretch/>
          </p:blipFill>
          <p:spPr bwMode="auto">
            <a:xfrm>
              <a:off x="5112593" y="911957"/>
              <a:ext cx="3781661" cy="266432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0" name="직사각형 19"/>
            <p:cNvSpPr/>
            <p:nvPr/>
          </p:nvSpPr>
          <p:spPr>
            <a:xfrm>
              <a:off x="5762134" y="1628800"/>
              <a:ext cx="1368151" cy="360040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2073544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0" y="0"/>
            <a:ext cx="9144000" cy="54868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altLang="ko-KR">
                <a:latin typeface="HY견명조" pitchFamily="18" charset="-127"/>
                <a:ea typeface="HY견명조" pitchFamily="18" charset="-127"/>
              </a:rPr>
              <a:t>2</a:t>
            </a:r>
            <a:r>
              <a:rPr lang="en-US" altLang="ko-KR" smtClean="0">
                <a:latin typeface="HY견명조" pitchFamily="18" charset="-127"/>
                <a:ea typeface="HY견명조" pitchFamily="18" charset="-127"/>
              </a:rPr>
              <a:t>. </a:t>
            </a:r>
            <a:r>
              <a:rPr lang="ko-KR" altLang="en-US" smtClean="0">
                <a:latin typeface="HY견명조" pitchFamily="18" charset="-127"/>
                <a:ea typeface="HY견명조" pitchFamily="18" charset="-127"/>
              </a:rPr>
              <a:t>전출입 학생 변경</a:t>
            </a:r>
            <a:endParaRPr lang="ko-KR" altLang="en-US">
              <a:latin typeface="HY견명조" pitchFamily="18" charset="-127"/>
              <a:ea typeface="HY견명조" pitchFamily="18" charset="-127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305" y="2348880"/>
            <a:ext cx="8550696" cy="432873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53" y="717026"/>
            <a:ext cx="2069976" cy="235193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직사각형 4"/>
          <p:cNvSpPr/>
          <p:nvPr/>
        </p:nvSpPr>
        <p:spPr>
          <a:xfrm>
            <a:off x="33958" y="843980"/>
            <a:ext cx="720079" cy="21602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/>
          <p:cNvSpPr/>
          <p:nvPr/>
        </p:nvSpPr>
        <p:spPr>
          <a:xfrm>
            <a:off x="61046" y="1676968"/>
            <a:ext cx="1198586" cy="21602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>
            <a:off x="213446" y="5680298"/>
            <a:ext cx="5006626" cy="21602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198562" y="6375995"/>
            <a:ext cx="6317654" cy="30162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/>
          <p:cNvSpPr/>
          <p:nvPr/>
        </p:nvSpPr>
        <p:spPr>
          <a:xfrm>
            <a:off x="2527547" y="681554"/>
            <a:ext cx="6238453" cy="1451301"/>
          </a:xfrm>
          <a:prstGeom prst="rect">
            <a:avLst/>
          </a:prstGeom>
          <a:solidFill>
            <a:srgbClr val="FFFF00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altLang="ko-KR" sz="1200" smtClean="0">
                <a:solidFill>
                  <a:sysClr val="windowText" lastClr="000000"/>
                </a:solidFill>
                <a:latin typeface="+mj-lt"/>
              </a:rPr>
              <a:t>‘</a:t>
            </a:r>
            <a:r>
              <a:rPr lang="ko-KR" altLang="en-US" sz="1200" smtClean="0">
                <a:solidFill>
                  <a:sysClr val="windowText" lastClr="000000"/>
                </a:solidFill>
                <a:latin typeface="+mj-lt"/>
              </a:rPr>
              <a:t>기초작업</a:t>
            </a:r>
            <a:r>
              <a:rPr lang="en-US" altLang="ko-KR" sz="1200" smtClean="0">
                <a:solidFill>
                  <a:sysClr val="windowText" lastClr="000000"/>
                </a:solidFill>
                <a:latin typeface="+mj-lt"/>
              </a:rPr>
              <a:t>’&gt;’</a:t>
            </a:r>
            <a:r>
              <a:rPr lang="ko-KR" altLang="en-US" sz="1200" smtClean="0">
                <a:solidFill>
                  <a:sysClr val="windowText" lastClr="000000"/>
                </a:solidFill>
                <a:latin typeface="+mj-lt"/>
              </a:rPr>
              <a:t>학생기본자료</a:t>
            </a:r>
            <a:r>
              <a:rPr lang="en-US" altLang="ko-KR" sz="1200" smtClean="0">
                <a:solidFill>
                  <a:sysClr val="windowText" lastClr="000000"/>
                </a:solidFill>
                <a:latin typeface="+mj-lt"/>
              </a:rPr>
              <a:t>’ </a:t>
            </a:r>
            <a:r>
              <a:rPr lang="ko-KR" altLang="en-US" sz="1200" smtClean="0">
                <a:solidFill>
                  <a:sysClr val="windowText" lastClr="000000"/>
                </a:solidFill>
                <a:latin typeface="+mj-lt"/>
              </a:rPr>
              <a:t>선택 후 추가 학생을 직접 입력 및 수정하면됩니다</a:t>
            </a:r>
            <a:r>
              <a:rPr lang="en-US" altLang="ko-KR" sz="1200" smtClean="0">
                <a:solidFill>
                  <a:sysClr val="windowText" lastClr="000000"/>
                </a:solidFill>
                <a:latin typeface="+mj-lt"/>
              </a:rPr>
              <a:t>.</a:t>
            </a:r>
          </a:p>
          <a:p>
            <a:pPr algn="just"/>
            <a:r>
              <a:rPr lang="ko-KR" altLang="en-US" sz="1200" smtClean="0">
                <a:solidFill>
                  <a:sysClr val="windowText" lastClr="000000"/>
                </a:solidFill>
                <a:latin typeface="+mj-lt"/>
              </a:rPr>
              <a:t>재학상태 입력방식은 </a:t>
            </a:r>
            <a:r>
              <a:rPr lang="en-US" altLang="ko-KR" sz="1200" smtClean="0">
                <a:solidFill>
                  <a:srgbClr val="FF0000"/>
                </a:solidFill>
                <a:latin typeface="+mj-lt"/>
              </a:rPr>
              <a:t>[</a:t>
            </a:r>
            <a:r>
              <a:rPr lang="ko-KR" altLang="en-US" sz="1200" smtClean="0">
                <a:solidFill>
                  <a:srgbClr val="FF0000"/>
                </a:solidFill>
                <a:latin typeface="+mj-lt"/>
              </a:rPr>
              <a:t>입력방식</a:t>
            </a:r>
            <a:r>
              <a:rPr lang="en-US" altLang="ko-KR" sz="1200" smtClean="0">
                <a:solidFill>
                  <a:srgbClr val="FF0000"/>
                </a:solidFill>
                <a:latin typeface="+mj-lt"/>
              </a:rPr>
              <a:t>]</a:t>
            </a:r>
            <a:r>
              <a:rPr lang="ko-KR" altLang="en-US" sz="1200" smtClean="0">
                <a:solidFill>
                  <a:srgbClr val="FF0000"/>
                </a:solidFill>
                <a:latin typeface="+mj-lt"/>
              </a:rPr>
              <a:t>에 표시된 숫자를 입력하여 수정</a:t>
            </a:r>
            <a:r>
              <a:rPr lang="ko-KR" altLang="en-US" sz="1200" smtClean="0">
                <a:solidFill>
                  <a:sysClr val="windowText" lastClr="000000"/>
                </a:solidFill>
                <a:latin typeface="+mj-lt"/>
              </a:rPr>
              <a:t>합니다</a:t>
            </a:r>
            <a:r>
              <a:rPr lang="en-US" altLang="ko-KR" sz="1200" smtClean="0">
                <a:solidFill>
                  <a:sysClr val="windowText" lastClr="000000"/>
                </a:solidFill>
                <a:latin typeface="+mj-lt"/>
              </a:rPr>
              <a:t>.</a:t>
            </a:r>
            <a:endParaRPr lang="ko-KR" altLang="en-US" sz="1200">
              <a:solidFill>
                <a:sysClr val="windowText" lastClr="00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0260209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0" y="0"/>
            <a:ext cx="9144000" cy="54868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altLang="ko-KR" smtClean="0">
                <a:latin typeface="HY견명조" pitchFamily="18" charset="-127"/>
                <a:ea typeface="HY견명조" pitchFamily="18" charset="-127"/>
              </a:rPr>
              <a:t>3. </a:t>
            </a:r>
            <a:r>
              <a:rPr lang="ko-KR" altLang="en-US" smtClean="0">
                <a:latin typeface="HY견명조" pitchFamily="18" charset="-127"/>
                <a:ea typeface="HY견명조" pitchFamily="18" charset="-127"/>
              </a:rPr>
              <a:t>정기고사 카드 리딩</a:t>
            </a:r>
            <a:endParaRPr lang="ko-KR" altLang="en-US">
              <a:latin typeface="HY견명조" pitchFamily="18" charset="-127"/>
              <a:ea typeface="HY견명조" pitchFamily="18" charset="-127"/>
            </a:endParaRPr>
          </a:p>
        </p:txBody>
      </p:sp>
      <p:grpSp>
        <p:nvGrpSpPr>
          <p:cNvPr id="14" name="그룹 13"/>
          <p:cNvGrpSpPr/>
          <p:nvPr/>
        </p:nvGrpSpPr>
        <p:grpSpPr>
          <a:xfrm>
            <a:off x="322807" y="836712"/>
            <a:ext cx="8688587" cy="5884302"/>
            <a:chOff x="322807" y="836712"/>
            <a:chExt cx="8688587" cy="5884302"/>
          </a:xfrm>
        </p:grpSpPr>
        <p:grpSp>
          <p:nvGrpSpPr>
            <p:cNvPr id="12" name="그룹 11"/>
            <p:cNvGrpSpPr/>
            <p:nvPr/>
          </p:nvGrpSpPr>
          <p:grpSpPr>
            <a:xfrm>
              <a:off x="322807" y="836712"/>
              <a:ext cx="6290568" cy="3244086"/>
              <a:chOff x="297657" y="836712"/>
              <a:chExt cx="6290568" cy="3244086"/>
            </a:xfrm>
          </p:grpSpPr>
          <p:grpSp>
            <p:nvGrpSpPr>
              <p:cNvPr id="3" name="그룹 2"/>
              <p:cNvGrpSpPr/>
              <p:nvPr/>
            </p:nvGrpSpPr>
            <p:grpSpPr>
              <a:xfrm>
                <a:off x="297657" y="841020"/>
                <a:ext cx="2939447" cy="3239778"/>
                <a:chOff x="93812" y="192948"/>
                <a:chExt cx="2939447" cy="3239778"/>
              </a:xfrm>
            </p:grpSpPr>
            <p:pic>
              <p:nvPicPr>
                <p:cNvPr id="4098" name="Picture 2"/>
                <p:cNvPicPr>
                  <a:picLocks noChangeAspect="1" noChangeArrowheads="1"/>
                </p:cNvPicPr>
                <p:nvPr/>
              </p:nvPicPr>
              <p:blipFill rotWithShape="1"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r="14470"/>
                <a:stretch/>
              </p:blipFill>
              <p:spPr bwMode="auto">
                <a:xfrm>
                  <a:off x="93812" y="192948"/>
                  <a:ext cx="2939446" cy="243634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sp>
              <p:nvSpPr>
                <p:cNvPr id="4" name="직사각형 3"/>
                <p:cNvSpPr/>
                <p:nvPr/>
              </p:nvSpPr>
              <p:spPr>
                <a:xfrm>
                  <a:off x="93813" y="2784654"/>
                  <a:ext cx="2939446" cy="648072"/>
                </a:xfrm>
                <a:prstGeom prst="rect">
                  <a:avLst/>
                </a:prstGeom>
                <a:solidFill>
                  <a:srgbClr val="FFFF00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altLang="ko-KR" sz="1200" smtClean="0">
                      <a:solidFill>
                        <a:sysClr val="windowText" lastClr="000000"/>
                      </a:solidFill>
                      <a:latin typeface="+mj-lt"/>
                    </a:rPr>
                    <a:t>‘</a:t>
                  </a:r>
                  <a:r>
                    <a:rPr lang="ko-KR" altLang="en-US" sz="1200" smtClean="0">
                      <a:solidFill>
                        <a:sysClr val="windowText" lastClr="000000"/>
                      </a:solidFill>
                      <a:latin typeface="+mj-lt"/>
                    </a:rPr>
                    <a:t>카드리더작업</a:t>
                  </a:r>
                  <a:r>
                    <a:rPr lang="en-US" altLang="ko-KR" sz="1200" smtClean="0">
                      <a:solidFill>
                        <a:sysClr val="windowText" lastClr="000000"/>
                      </a:solidFill>
                      <a:latin typeface="+mj-lt"/>
                    </a:rPr>
                    <a:t>’ &gt; ‘</a:t>
                  </a:r>
                  <a:r>
                    <a:rPr lang="ko-KR" altLang="en-US" sz="1200" smtClean="0">
                      <a:solidFill>
                        <a:sysClr val="windowText" lastClr="000000"/>
                      </a:solidFill>
                      <a:latin typeface="+mj-lt"/>
                    </a:rPr>
                    <a:t>월고사선택</a:t>
                  </a:r>
                  <a:r>
                    <a:rPr lang="en-US" altLang="ko-KR" sz="1200" smtClean="0">
                      <a:solidFill>
                        <a:sysClr val="windowText" lastClr="000000"/>
                      </a:solidFill>
                      <a:latin typeface="+mj-lt"/>
                    </a:rPr>
                    <a:t>’ </a:t>
                  </a:r>
                </a:p>
              </p:txBody>
            </p:sp>
            <p:sp>
              <p:nvSpPr>
                <p:cNvPr id="5" name="직사각형 4"/>
                <p:cNvSpPr/>
                <p:nvPr/>
              </p:nvSpPr>
              <p:spPr>
                <a:xfrm>
                  <a:off x="93812" y="332656"/>
                  <a:ext cx="588168" cy="390872"/>
                </a:xfrm>
                <a:prstGeom prst="rect">
                  <a:avLst/>
                </a:prstGeom>
                <a:noFill/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6" name="직사각형 5"/>
                <p:cNvSpPr/>
                <p:nvPr/>
              </p:nvSpPr>
              <p:spPr>
                <a:xfrm>
                  <a:off x="188887" y="928237"/>
                  <a:ext cx="1403223" cy="1420643"/>
                </a:xfrm>
                <a:prstGeom prst="rect">
                  <a:avLst/>
                </a:prstGeom>
                <a:noFill/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9" name="오른쪽 화살표 8"/>
              <p:cNvSpPr/>
              <p:nvPr/>
            </p:nvSpPr>
            <p:spPr>
              <a:xfrm>
                <a:off x="3563889" y="2698359"/>
                <a:ext cx="792088" cy="597185"/>
              </a:xfrm>
              <a:prstGeom prst="rightArrow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grpSp>
            <p:nvGrpSpPr>
              <p:cNvPr id="11" name="그룹 10"/>
              <p:cNvGrpSpPr/>
              <p:nvPr/>
            </p:nvGrpSpPr>
            <p:grpSpPr>
              <a:xfrm>
                <a:off x="4669135" y="836712"/>
                <a:ext cx="1919089" cy="2440655"/>
                <a:chOff x="5461942" y="1124744"/>
                <a:chExt cx="1919089" cy="2440655"/>
              </a:xfrm>
            </p:grpSpPr>
            <p:pic>
              <p:nvPicPr>
                <p:cNvPr id="4099" name="Picture 3"/>
                <p:cNvPicPr>
                  <a:picLocks noChangeAspect="1" noChangeArrowheads="1"/>
                </p:cNvPicPr>
                <p:nvPr/>
              </p:nvPicPr>
              <p:blipFill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b="12721"/>
                <a:stretch/>
              </p:blipFill>
              <p:spPr bwMode="auto">
                <a:xfrm>
                  <a:off x="5461942" y="1124744"/>
                  <a:ext cx="1919089" cy="2440655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sp>
              <p:nvSpPr>
                <p:cNvPr id="8" name="직사각형 7"/>
                <p:cNvSpPr/>
                <p:nvPr/>
              </p:nvSpPr>
              <p:spPr>
                <a:xfrm>
                  <a:off x="5652120" y="1700808"/>
                  <a:ext cx="936104" cy="252028"/>
                </a:xfrm>
                <a:prstGeom prst="rect">
                  <a:avLst/>
                </a:prstGeom>
                <a:noFill/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10" name="직사각형 9"/>
              <p:cNvSpPr/>
              <p:nvPr/>
            </p:nvSpPr>
            <p:spPr>
              <a:xfrm>
                <a:off x="4688161" y="3432726"/>
                <a:ext cx="1900064" cy="648072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sz="1200" smtClean="0">
                    <a:solidFill>
                      <a:sysClr val="windowText" lastClr="000000"/>
                    </a:solidFill>
                    <a:latin typeface="+mj-lt"/>
                  </a:rPr>
                  <a:t>‘</a:t>
                </a:r>
                <a:r>
                  <a:rPr lang="ko-KR" altLang="en-US" sz="1200" smtClean="0">
                    <a:solidFill>
                      <a:sysClr val="windowText" lastClr="000000"/>
                    </a:solidFill>
                    <a:latin typeface="+mj-lt"/>
                  </a:rPr>
                  <a:t>학생카드읽기</a:t>
                </a:r>
                <a:r>
                  <a:rPr lang="en-US" altLang="ko-KR" sz="1200" smtClean="0">
                    <a:solidFill>
                      <a:sysClr val="windowText" lastClr="000000"/>
                    </a:solidFill>
                    <a:latin typeface="+mj-lt"/>
                  </a:rPr>
                  <a:t>’ </a:t>
                </a:r>
                <a:r>
                  <a:rPr lang="ko-KR" altLang="en-US" sz="1200" smtClean="0">
                    <a:solidFill>
                      <a:sysClr val="windowText" lastClr="000000"/>
                    </a:solidFill>
                    <a:latin typeface="+mj-lt"/>
                  </a:rPr>
                  <a:t>메뉴 진입</a:t>
                </a:r>
                <a:r>
                  <a:rPr lang="en-US" altLang="ko-KR" sz="1200" smtClean="0">
                    <a:solidFill>
                      <a:sysClr val="windowText" lastClr="000000"/>
                    </a:solidFill>
                    <a:latin typeface="+mj-lt"/>
                  </a:rPr>
                  <a:t> </a:t>
                </a:r>
              </a:p>
            </p:txBody>
          </p:sp>
        </p:grpSp>
        <p:pic>
          <p:nvPicPr>
            <p:cNvPr id="4100" name="Picture 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03848" y="4797152"/>
              <a:ext cx="5807546" cy="192386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6" name="직사각형 15"/>
            <p:cNvSpPr/>
            <p:nvPr/>
          </p:nvSpPr>
          <p:spPr>
            <a:xfrm>
              <a:off x="3294955" y="5113759"/>
              <a:ext cx="1418356" cy="504056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직사각형 16"/>
            <p:cNvSpPr/>
            <p:nvPr/>
          </p:nvSpPr>
          <p:spPr>
            <a:xfrm>
              <a:off x="7812360" y="5014130"/>
              <a:ext cx="709178" cy="1295189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직사각형 17"/>
            <p:cNvSpPr/>
            <p:nvPr/>
          </p:nvSpPr>
          <p:spPr>
            <a:xfrm>
              <a:off x="1085560" y="4778962"/>
              <a:ext cx="1900064" cy="1942052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200" smtClean="0">
                  <a:solidFill>
                    <a:sysClr val="windowText" lastClr="000000"/>
                  </a:solidFill>
                  <a:latin typeface="+mj-lt"/>
                </a:rPr>
                <a:t>리딩할 학년</a:t>
              </a:r>
              <a:r>
                <a:rPr lang="en-US" altLang="ko-KR" sz="1200" smtClean="0">
                  <a:solidFill>
                    <a:sysClr val="windowText" lastClr="000000"/>
                  </a:solidFill>
                  <a:latin typeface="+mj-lt"/>
                </a:rPr>
                <a:t>, </a:t>
              </a:r>
              <a:r>
                <a:rPr lang="ko-KR" altLang="en-US" sz="1200" smtClean="0">
                  <a:solidFill>
                    <a:sysClr val="windowText" lastClr="000000"/>
                  </a:solidFill>
                  <a:latin typeface="+mj-lt"/>
                </a:rPr>
                <a:t>과목 선택 후 학생카드 리딩 시작</a:t>
              </a:r>
              <a:endParaRPr lang="en-US" altLang="ko-KR" sz="1200" smtClean="0">
                <a:solidFill>
                  <a:sysClr val="windowText" lastClr="000000"/>
                </a:solidFill>
                <a:latin typeface="+mj-lt"/>
              </a:endParaRPr>
            </a:p>
          </p:txBody>
        </p:sp>
        <p:sp>
          <p:nvSpPr>
            <p:cNvPr id="13" name="위로 굽은 화살표 12"/>
            <p:cNvSpPr/>
            <p:nvPr/>
          </p:nvSpPr>
          <p:spPr>
            <a:xfrm flipV="1">
              <a:off x="6804248" y="2939244"/>
              <a:ext cx="1282440" cy="1080120"/>
            </a:xfrm>
            <a:prstGeom prst="bentUpArrow">
              <a:avLst>
                <a:gd name="adj1" fmla="val 29919"/>
                <a:gd name="adj2" fmla="val 32161"/>
                <a:gd name="adj3" fmla="val 23698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22" name="타원 21"/>
          <p:cNvSpPr/>
          <p:nvPr/>
        </p:nvSpPr>
        <p:spPr>
          <a:xfrm>
            <a:off x="178792" y="729655"/>
            <a:ext cx="288032" cy="27434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smtClean="0">
                <a:solidFill>
                  <a:schemeClr val="bg1">
                    <a:lumMod val="95000"/>
                  </a:schemeClr>
                </a:solidFill>
              </a:rPr>
              <a:t>1</a:t>
            </a:r>
            <a:endParaRPr lang="ko-KR" altLang="en-US" sz="140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3" name="타원 22"/>
          <p:cNvSpPr/>
          <p:nvPr/>
        </p:nvSpPr>
        <p:spPr>
          <a:xfrm>
            <a:off x="4569295" y="729655"/>
            <a:ext cx="288032" cy="27434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smtClean="0">
                <a:solidFill>
                  <a:schemeClr val="bg1">
                    <a:lumMod val="95000"/>
                  </a:schemeClr>
                </a:solidFill>
              </a:rPr>
              <a:t>2</a:t>
            </a:r>
            <a:endParaRPr lang="ko-KR" altLang="en-US" sz="140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4" name="타원 23"/>
          <p:cNvSpPr/>
          <p:nvPr/>
        </p:nvSpPr>
        <p:spPr>
          <a:xfrm>
            <a:off x="3118238" y="4641792"/>
            <a:ext cx="288032" cy="27434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smtClean="0">
                <a:solidFill>
                  <a:schemeClr val="bg1">
                    <a:lumMod val="95000"/>
                  </a:schemeClr>
                </a:solidFill>
              </a:rPr>
              <a:t>3</a:t>
            </a:r>
            <a:endParaRPr lang="ko-KR" altLang="en-US" sz="140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6020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0" y="0"/>
            <a:ext cx="9144000" cy="54868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altLang="ko-KR">
                <a:latin typeface="HY견명조" pitchFamily="18" charset="-127"/>
                <a:ea typeface="HY견명조" pitchFamily="18" charset="-127"/>
              </a:rPr>
              <a:t>4</a:t>
            </a:r>
            <a:r>
              <a:rPr lang="en-US" altLang="ko-KR" smtClean="0">
                <a:latin typeface="HY견명조" pitchFamily="18" charset="-127"/>
                <a:ea typeface="HY견명조" pitchFamily="18" charset="-127"/>
              </a:rPr>
              <a:t>. </a:t>
            </a:r>
            <a:r>
              <a:rPr lang="ko-KR" altLang="en-US" smtClean="0">
                <a:latin typeface="HY견명조" pitchFamily="18" charset="-127"/>
                <a:ea typeface="HY견명조" pitchFamily="18" charset="-127"/>
              </a:rPr>
              <a:t>나이스 업로드용 파일 만들기</a:t>
            </a:r>
            <a:endParaRPr lang="ko-KR" altLang="en-US">
              <a:latin typeface="HY견명조" pitchFamily="18" charset="-127"/>
              <a:ea typeface="HY견명조" pitchFamily="18" charset="-127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588" y="710580"/>
            <a:ext cx="3048000" cy="16383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587" y="2473846"/>
            <a:ext cx="5777923" cy="432048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직사각형 4"/>
          <p:cNvSpPr/>
          <p:nvPr/>
        </p:nvSpPr>
        <p:spPr>
          <a:xfrm>
            <a:off x="1312590" y="889670"/>
            <a:ext cx="648072" cy="36004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/>
          <p:cNvSpPr/>
          <p:nvPr/>
        </p:nvSpPr>
        <p:spPr>
          <a:xfrm>
            <a:off x="518504" y="1457044"/>
            <a:ext cx="1389200" cy="77177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>
            <a:off x="247426" y="3717032"/>
            <a:ext cx="868190" cy="77177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1312590" y="3731493"/>
            <a:ext cx="1675234" cy="128168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/>
          <p:cNvSpPr/>
          <p:nvPr/>
        </p:nvSpPr>
        <p:spPr>
          <a:xfrm>
            <a:off x="247427" y="4556335"/>
            <a:ext cx="868190" cy="81688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/>
          <p:cNvSpPr/>
          <p:nvPr/>
        </p:nvSpPr>
        <p:spPr>
          <a:xfrm>
            <a:off x="6084168" y="720824"/>
            <a:ext cx="2952328" cy="6020544"/>
          </a:xfrm>
          <a:prstGeom prst="rect">
            <a:avLst/>
          </a:prstGeom>
          <a:solidFill>
            <a:srgbClr val="FFFF00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indent="-228600" algn="just">
              <a:buAutoNum type="arabicPeriod"/>
            </a:pPr>
            <a:r>
              <a:rPr lang="en-US" altLang="ko-KR" sz="1200" smtClean="0">
                <a:solidFill>
                  <a:sysClr val="windowText" lastClr="000000"/>
                </a:solidFill>
                <a:latin typeface="+mj-lt"/>
              </a:rPr>
              <a:t>‘</a:t>
            </a:r>
            <a:r>
              <a:rPr lang="ko-KR" altLang="en-US" sz="1200" smtClean="0">
                <a:solidFill>
                  <a:sysClr val="windowText" lastClr="000000"/>
                </a:solidFill>
                <a:latin typeface="+mj-lt"/>
              </a:rPr>
              <a:t>나이스이관파일</a:t>
            </a:r>
            <a:r>
              <a:rPr lang="en-US" altLang="ko-KR" sz="1200" smtClean="0">
                <a:solidFill>
                  <a:sysClr val="windowText" lastClr="000000"/>
                </a:solidFill>
                <a:latin typeface="+mj-lt"/>
              </a:rPr>
              <a:t>’ </a:t>
            </a:r>
            <a:r>
              <a:rPr lang="ko-KR" altLang="en-US" sz="1200" smtClean="0">
                <a:solidFill>
                  <a:sysClr val="windowText" lastClr="000000"/>
                </a:solidFill>
                <a:latin typeface="+mj-lt"/>
              </a:rPr>
              <a:t>선택</a:t>
            </a:r>
            <a:endParaRPr lang="en-US" altLang="ko-KR" sz="1200" smtClean="0">
              <a:solidFill>
                <a:sysClr val="windowText" lastClr="000000"/>
              </a:solidFill>
              <a:latin typeface="+mj-lt"/>
            </a:endParaRPr>
          </a:p>
          <a:p>
            <a:pPr marL="228600" indent="-228600" algn="just">
              <a:buAutoNum type="arabicPeriod"/>
            </a:pPr>
            <a:r>
              <a:rPr lang="en-US" altLang="ko-KR" sz="1200" smtClean="0">
                <a:solidFill>
                  <a:sysClr val="windowText" lastClr="000000"/>
                </a:solidFill>
                <a:latin typeface="+mj-lt"/>
              </a:rPr>
              <a:t>’</a:t>
            </a:r>
            <a:r>
              <a:rPr lang="ko-KR" altLang="en-US" sz="1200" smtClean="0">
                <a:solidFill>
                  <a:sysClr val="windowText" lastClr="000000"/>
                </a:solidFill>
                <a:latin typeface="+mj-lt"/>
              </a:rPr>
              <a:t>월고사</a:t>
            </a:r>
            <a:r>
              <a:rPr lang="en-US" altLang="ko-KR" sz="1200" smtClean="0">
                <a:solidFill>
                  <a:sysClr val="windowText" lastClr="000000"/>
                </a:solidFill>
                <a:latin typeface="+mj-lt"/>
              </a:rPr>
              <a:t>’</a:t>
            </a:r>
            <a:r>
              <a:rPr lang="ko-KR" altLang="en-US" sz="1200" smtClean="0">
                <a:solidFill>
                  <a:sysClr val="windowText" lastClr="000000"/>
                </a:solidFill>
                <a:latin typeface="+mj-lt"/>
              </a:rPr>
              <a:t>선택</a:t>
            </a:r>
            <a:endParaRPr lang="en-US" altLang="ko-KR" sz="1200" smtClean="0">
              <a:solidFill>
                <a:sysClr val="windowText" lastClr="000000"/>
              </a:solidFill>
              <a:latin typeface="+mj-lt"/>
            </a:endParaRPr>
          </a:p>
          <a:p>
            <a:pPr marL="228600" indent="-228600" algn="just">
              <a:buAutoNum type="arabicPeriod"/>
            </a:pPr>
            <a:r>
              <a:rPr lang="en-US" altLang="ko-KR" sz="1200" smtClean="0">
                <a:solidFill>
                  <a:sysClr val="windowText" lastClr="000000"/>
                </a:solidFill>
                <a:latin typeface="+mj-lt"/>
              </a:rPr>
              <a:t>‘</a:t>
            </a:r>
            <a:r>
              <a:rPr lang="ko-KR" altLang="en-US" sz="1200" smtClean="0">
                <a:solidFill>
                  <a:sysClr val="windowText" lastClr="000000"/>
                </a:solidFill>
                <a:latin typeface="+mj-lt"/>
              </a:rPr>
              <a:t>학년</a:t>
            </a:r>
            <a:r>
              <a:rPr lang="en-US" altLang="ko-KR" sz="1200" smtClean="0">
                <a:solidFill>
                  <a:sysClr val="windowText" lastClr="000000"/>
                </a:solidFill>
                <a:latin typeface="+mj-lt"/>
              </a:rPr>
              <a:t>’</a:t>
            </a:r>
            <a:r>
              <a:rPr lang="ko-KR" altLang="en-US" sz="1200" smtClean="0">
                <a:solidFill>
                  <a:sysClr val="windowText" lastClr="000000"/>
                </a:solidFill>
                <a:latin typeface="+mj-lt"/>
              </a:rPr>
              <a:t>선택</a:t>
            </a:r>
            <a:endParaRPr lang="en-US" altLang="ko-KR" sz="1200" smtClean="0">
              <a:solidFill>
                <a:sysClr val="windowText" lastClr="000000"/>
              </a:solidFill>
              <a:latin typeface="+mj-lt"/>
            </a:endParaRPr>
          </a:p>
          <a:p>
            <a:pPr marL="228600" indent="-228600" algn="just">
              <a:buAutoNum type="arabicPeriod"/>
            </a:pPr>
            <a:r>
              <a:rPr lang="en-US" altLang="ko-KR" sz="1200" smtClean="0">
                <a:solidFill>
                  <a:sysClr val="windowText" lastClr="000000"/>
                </a:solidFill>
                <a:latin typeface="+mj-lt"/>
              </a:rPr>
              <a:t>‘</a:t>
            </a:r>
            <a:r>
              <a:rPr lang="ko-KR" altLang="en-US" sz="1200" smtClean="0">
                <a:solidFill>
                  <a:sysClr val="windowText" lastClr="000000"/>
                </a:solidFill>
                <a:latin typeface="+mj-lt"/>
              </a:rPr>
              <a:t>고사설정</a:t>
            </a:r>
            <a:r>
              <a:rPr lang="en-US" altLang="ko-KR" sz="1200" smtClean="0">
                <a:solidFill>
                  <a:sysClr val="windowText" lastClr="000000"/>
                </a:solidFill>
                <a:latin typeface="+mj-lt"/>
              </a:rPr>
              <a:t>’</a:t>
            </a:r>
            <a:r>
              <a:rPr lang="ko-KR" altLang="en-US" sz="1200" smtClean="0">
                <a:solidFill>
                  <a:sysClr val="windowText" lastClr="000000"/>
                </a:solidFill>
                <a:latin typeface="+mj-lt"/>
              </a:rPr>
              <a:t>선택 </a:t>
            </a:r>
            <a:r>
              <a:rPr lang="en-US" altLang="ko-KR" sz="1200" smtClean="0">
                <a:solidFill>
                  <a:sysClr val="windowText" lastClr="000000"/>
                </a:solidFill>
                <a:latin typeface="+mj-lt"/>
              </a:rPr>
              <a:t>(</a:t>
            </a:r>
            <a:r>
              <a:rPr lang="ko-KR" altLang="en-US" sz="1200" smtClean="0">
                <a:solidFill>
                  <a:sysClr val="windowText" lastClr="000000"/>
                </a:solidFill>
                <a:latin typeface="+mj-lt"/>
              </a:rPr>
              <a:t>정기고사</a:t>
            </a:r>
            <a:r>
              <a:rPr lang="en-US" altLang="ko-KR" sz="1200" smtClean="0">
                <a:solidFill>
                  <a:sysClr val="windowText" lastClr="000000"/>
                </a:solidFill>
                <a:latin typeface="+mj-lt"/>
              </a:rPr>
              <a:t>or</a:t>
            </a:r>
            <a:r>
              <a:rPr lang="ko-KR" altLang="en-US" sz="1200" smtClean="0">
                <a:solidFill>
                  <a:sysClr val="windowText" lastClr="000000"/>
                </a:solidFill>
                <a:latin typeface="+mj-lt"/>
              </a:rPr>
              <a:t>듣기평가</a:t>
            </a:r>
            <a:r>
              <a:rPr lang="en-US" altLang="ko-KR" sz="1200" smtClean="0">
                <a:solidFill>
                  <a:sysClr val="windowText" lastClr="000000"/>
                </a:solidFill>
                <a:latin typeface="+mj-lt"/>
              </a:rPr>
              <a:t>)</a:t>
            </a:r>
          </a:p>
          <a:p>
            <a:pPr marL="228600" indent="-228600" algn="just">
              <a:buAutoNum type="arabicPeriod"/>
            </a:pPr>
            <a:r>
              <a:rPr lang="en-US" altLang="ko-KR" sz="1200" smtClean="0">
                <a:solidFill>
                  <a:sysClr val="windowText" lastClr="000000"/>
                </a:solidFill>
                <a:latin typeface="+mj-lt"/>
              </a:rPr>
              <a:t>‘</a:t>
            </a:r>
            <a:r>
              <a:rPr lang="ko-KR" altLang="en-US" sz="1200" smtClean="0">
                <a:solidFill>
                  <a:sysClr val="windowText" lastClr="000000"/>
                </a:solidFill>
                <a:latin typeface="+mj-lt"/>
              </a:rPr>
              <a:t>과목</a:t>
            </a:r>
            <a:r>
              <a:rPr lang="en-US" altLang="ko-KR" sz="1200" smtClean="0">
                <a:solidFill>
                  <a:sysClr val="windowText" lastClr="000000"/>
                </a:solidFill>
                <a:latin typeface="+mj-lt"/>
              </a:rPr>
              <a:t>’</a:t>
            </a:r>
            <a:r>
              <a:rPr lang="ko-KR" altLang="en-US" sz="1200" smtClean="0">
                <a:solidFill>
                  <a:sysClr val="windowText" lastClr="000000"/>
                </a:solidFill>
                <a:latin typeface="+mj-lt"/>
              </a:rPr>
              <a:t>선택</a:t>
            </a:r>
            <a:endParaRPr lang="en-US" altLang="ko-KR" sz="1200" smtClean="0">
              <a:solidFill>
                <a:sysClr val="windowText" lastClr="000000"/>
              </a:solidFill>
              <a:latin typeface="+mj-lt"/>
            </a:endParaRPr>
          </a:p>
          <a:p>
            <a:pPr marL="228600" indent="-228600" algn="just">
              <a:buAutoNum type="arabicPeriod"/>
            </a:pPr>
            <a:r>
              <a:rPr lang="en-US" altLang="ko-KR" sz="1200" smtClean="0">
                <a:solidFill>
                  <a:sysClr val="windowText" lastClr="000000"/>
                </a:solidFill>
                <a:latin typeface="+mj-lt"/>
              </a:rPr>
              <a:t>‘</a:t>
            </a:r>
            <a:r>
              <a:rPr lang="ko-KR" altLang="en-US" sz="1200" smtClean="0">
                <a:solidFill>
                  <a:sysClr val="windowText" lastClr="000000"/>
                </a:solidFill>
                <a:latin typeface="+mj-lt"/>
              </a:rPr>
              <a:t>처리</a:t>
            </a:r>
            <a:r>
              <a:rPr lang="en-US" altLang="ko-KR" sz="1200" smtClean="0">
                <a:solidFill>
                  <a:sysClr val="windowText" lastClr="000000"/>
                </a:solidFill>
                <a:latin typeface="+mj-lt"/>
              </a:rPr>
              <a:t>’</a:t>
            </a:r>
            <a:r>
              <a:rPr lang="ko-KR" altLang="en-US" sz="1200" smtClean="0">
                <a:solidFill>
                  <a:sysClr val="windowText" lastClr="000000"/>
                </a:solidFill>
                <a:latin typeface="+mj-lt"/>
              </a:rPr>
              <a:t>버튼 클릭하여 파일 생성</a:t>
            </a:r>
            <a:endParaRPr lang="en-US" altLang="ko-KR" sz="1200" smtClean="0">
              <a:solidFill>
                <a:sysClr val="windowText" lastClr="000000"/>
              </a:solidFill>
              <a:latin typeface="+mj-lt"/>
            </a:endParaRPr>
          </a:p>
          <a:p>
            <a:pPr algn="just"/>
            <a:endParaRPr lang="en-US" altLang="ko-KR" sz="1200" smtClean="0">
              <a:solidFill>
                <a:sysClr val="windowText" lastClr="000000"/>
              </a:solidFill>
              <a:latin typeface="+mj-lt"/>
            </a:endParaRPr>
          </a:p>
          <a:p>
            <a:pPr algn="just"/>
            <a:r>
              <a:rPr lang="en-US" altLang="ko-KR" sz="1200" smtClean="0">
                <a:solidFill>
                  <a:sysClr val="windowText" lastClr="000000"/>
                </a:solidFill>
                <a:latin typeface="+mj-lt"/>
              </a:rPr>
              <a:t>※ ‘</a:t>
            </a:r>
            <a:r>
              <a:rPr lang="ko-KR" altLang="en-US" sz="1200" smtClean="0">
                <a:solidFill>
                  <a:sysClr val="windowText" lastClr="000000"/>
                </a:solidFill>
                <a:latin typeface="+mj-lt"/>
              </a:rPr>
              <a:t>처리옵션</a:t>
            </a:r>
            <a:r>
              <a:rPr lang="en-US" altLang="ko-KR" sz="1200" smtClean="0">
                <a:solidFill>
                  <a:sysClr val="windowText" lastClr="000000"/>
                </a:solidFill>
                <a:latin typeface="+mj-lt"/>
              </a:rPr>
              <a:t>’</a:t>
            </a:r>
            <a:r>
              <a:rPr lang="ko-KR" altLang="en-US" sz="1200" smtClean="0">
                <a:solidFill>
                  <a:sysClr val="windowText" lastClr="000000"/>
                </a:solidFill>
                <a:latin typeface="+mj-lt"/>
              </a:rPr>
              <a:t>은 굳이 선택할 필요 없음</a:t>
            </a:r>
            <a:endParaRPr lang="en-US" altLang="ko-KR" sz="1200" smtClean="0">
              <a:solidFill>
                <a:sysClr val="windowText" lastClr="000000"/>
              </a:solidFill>
              <a:latin typeface="+mj-lt"/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661306" y="2602211"/>
            <a:ext cx="454310" cy="25072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타원 2"/>
          <p:cNvSpPr/>
          <p:nvPr/>
        </p:nvSpPr>
        <p:spPr>
          <a:xfrm>
            <a:off x="1167433" y="729655"/>
            <a:ext cx="288032" cy="27434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smtClean="0">
                <a:solidFill>
                  <a:schemeClr val="bg1">
                    <a:lumMod val="95000"/>
                  </a:schemeClr>
                </a:solidFill>
              </a:rPr>
              <a:t>1</a:t>
            </a:r>
            <a:endParaRPr lang="ko-KR" altLang="en-US" sz="140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3" name="타원 12"/>
          <p:cNvSpPr/>
          <p:nvPr/>
        </p:nvSpPr>
        <p:spPr>
          <a:xfrm>
            <a:off x="374488" y="1319874"/>
            <a:ext cx="288032" cy="27434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smtClean="0">
                <a:solidFill>
                  <a:schemeClr val="bg1">
                    <a:lumMod val="95000"/>
                  </a:schemeClr>
                </a:solidFill>
              </a:rPr>
              <a:t>2</a:t>
            </a:r>
            <a:endParaRPr lang="ko-KR" altLang="en-US" sz="140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4" name="타원 13"/>
          <p:cNvSpPr/>
          <p:nvPr/>
        </p:nvSpPr>
        <p:spPr>
          <a:xfrm>
            <a:off x="169044" y="3594323"/>
            <a:ext cx="288032" cy="27434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smtClean="0">
                <a:solidFill>
                  <a:schemeClr val="bg1">
                    <a:lumMod val="95000"/>
                  </a:schemeClr>
                </a:solidFill>
              </a:rPr>
              <a:t>3</a:t>
            </a:r>
            <a:endParaRPr lang="ko-KR" altLang="en-US" sz="140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5" name="타원 14"/>
          <p:cNvSpPr/>
          <p:nvPr/>
        </p:nvSpPr>
        <p:spPr>
          <a:xfrm>
            <a:off x="159395" y="5236046"/>
            <a:ext cx="288032" cy="27434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smtClean="0">
                <a:solidFill>
                  <a:schemeClr val="bg1">
                    <a:lumMod val="95000"/>
                  </a:schemeClr>
                </a:solidFill>
              </a:rPr>
              <a:t>4</a:t>
            </a:r>
            <a:endParaRPr lang="ko-KR" altLang="en-US" sz="140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6" name="타원 15"/>
          <p:cNvSpPr/>
          <p:nvPr/>
        </p:nvSpPr>
        <p:spPr>
          <a:xfrm>
            <a:off x="2267744" y="3702918"/>
            <a:ext cx="288032" cy="27434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smtClean="0">
                <a:solidFill>
                  <a:schemeClr val="bg1">
                    <a:lumMod val="95000"/>
                  </a:schemeClr>
                </a:solidFill>
              </a:rPr>
              <a:t>5</a:t>
            </a:r>
            <a:endParaRPr lang="ko-KR" altLang="en-US" sz="140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7" name="타원 16"/>
          <p:cNvSpPr/>
          <p:nvPr/>
        </p:nvSpPr>
        <p:spPr>
          <a:xfrm>
            <a:off x="1028712" y="2473846"/>
            <a:ext cx="288032" cy="27434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smtClean="0">
                <a:solidFill>
                  <a:schemeClr val="bg1">
                    <a:lumMod val="95000"/>
                  </a:schemeClr>
                </a:solidFill>
              </a:rPr>
              <a:t>6</a:t>
            </a:r>
            <a:endParaRPr lang="ko-KR" altLang="en-US" sz="140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60209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0" y="0"/>
            <a:ext cx="9144000" cy="54868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altLang="ko-KR">
                <a:latin typeface="HY견명조" pitchFamily="18" charset="-127"/>
                <a:ea typeface="HY견명조" pitchFamily="18" charset="-127"/>
              </a:rPr>
              <a:t>5</a:t>
            </a:r>
            <a:r>
              <a:rPr lang="en-US" altLang="ko-KR" smtClean="0">
                <a:latin typeface="HY견명조" pitchFamily="18" charset="-127"/>
                <a:ea typeface="HY견명조" pitchFamily="18" charset="-127"/>
              </a:rPr>
              <a:t>. </a:t>
            </a:r>
            <a:r>
              <a:rPr lang="ko-KR" altLang="en-US" smtClean="0">
                <a:latin typeface="HY견명조" pitchFamily="18" charset="-127"/>
                <a:ea typeface="HY견명조" pitchFamily="18" charset="-127"/>
              </a:rPr>
              <a:t>듣기평가 리딩 및 나이스업로드 파일 만들기</a:t>
            </a:r>
            <a:endParaRPr lang="ko-KR" altLang="en-US">
              <a:latin typeface="HY견명조" pitchFamily="18" charset="-127"/>
              <a:ea typeface="HY견명조" pitchFamily="18" charset="-127"/>
            </a:endParaRPr>
          </a:p>
        </p:txBody>
      </p:sp>
      <p:grpSp>
        <p:nvGrpSpPr>
          <p:cNvPr id="12" name="그룹 11"/>
          <p:cNvGrpSpPr/>
          <p:nvPr/>
        </p:nvGrpSpPr>
        <p:grpSpPr>
          <a:xfrm>
            <a:off x="323528" y="1124744"/>
            <a:ext cx="8424936" cy="4810472"/>
            <a:chOff x="251520" y="908720"/>
            <a:chExt cx="8424936" cy="4810472"/>
          </a:xfrm>
        </p:grpSpPr>
        <p:grpSp>
          <p:nvGrpSpPr>
            <p:cNvPr id="4" name="그룹 3"/>
            <p:cNvGrpSpPr/>
            <p:nvPr/>
          </p:nvGrpSpPr>
          <p:grpSpPr>
            <a:xfrm>
              <a:off x="251520" y="908720"/>
              <a:ext cx="6181725" cy="4191000"/>
              <a:chOff x="1481138" y="1333500"/>
              <a:chExt cx="6181725" cy="4191000"/>
            </a:xfrm>
          </p:grpSpPr>
          <p:pic>
            <p:nvPicPr>
              <p:cNvPr id="6146" name="Picture 2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81138" y="1333500"/>
                <a:ext cx="6181725" cy="419100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19" name="직사각형 18"/>
              <p:cNvSpPr/>
              <p:nvPr/>
            </p:nvSpPr>
            <p:spPr>
              <a:xfrm>
                <a:off x="2771800" y="1700808"/>
                <a:ext cx="864096" cy="792088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0" name="직사각형 19"/>
              <p:cNvSpPr/>
              <p:nvPr/>
            </p:nvSpPr>
            <p:spPr>
              <a:xfrm>
                <a:off x="1907704" y="2780928"/>
                <a:ext cx="2880320" cy="2592288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22" name="직사각형 21"/>
            <p:cNvSpPr/>
            <p:nvPr/>
          </p:nvSpPr>
          <p:spPr>
            <a:xfrm>
              <a:off x="4499992" y="4005064"/>
              <a:ext cx="4176464" cy="1714128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r>
                <a:rPr lang="ko-KR" altLang="en-US" sz="1200" smtClean="0">
                  <a:solidFill>
                    <a:sysClr val="windowText" lastClr="000000"/>
                  </a:solidFill>
                  <a:latin typeface="+mj-lt"/>
                </a:rPr>
                <a:t>별도의 듣기 평가 메뉴로 진입하여 리딩하면 되며</a:t>
              </a:r>
              <a:r>
                <a:rPr lang="en-US" altLang="ko-KR" sz="1200" smtClean="0">
                  <a:solidFill>
                    <a:sysClr val="windowText" lastClr="000000"/>
                  </a:solidFill>
                  <a:latin typeface="+mj-lt"/>
                </a:rPr>
                <a:t>, </a:t>
              </a:r>
              <a:r>
                <a:rPr lang="ko-KR" altLang="en-US" sz="1200" smtClean="0">
                  <a:solidFill>
                    <a:srgbClr val="FF0000"/>
                  </a:solidFill>
                  <a:latin typeface="+mj-lt"/>
                </a:rPr>
                <a:t>전반적인 리딩 과정과 나이스 업로드 파일 만들기 과정은 정기고사 리딩과 동일</a:t>
              </a:r>
              <a:endParaRPr lang="en-US" altLang="ko-KR" sz="1200" smtClean="0">
                <a:solidFill>
                  <a:srgbClr val="FF0000"/>
                </a:solidFill>
                <a:latin typeface="+mj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387014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0" y="0"/>
            <a:ext cx="9144000" cy="54868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altLang="ko-KR" smtClean="0">
                <a:latin typeface="HY견명조" pitchFamily="18" charset="-127"/>
                <a:ea typeface="HY견명조" pitchFamily="18" charset="-127"/>
              </a:rPr>
              <a:t>6. </a:t>
            </a:r>
            <a:r>
              <a:rPr lang="ko-KR" altLang="en-US" smtClean="0">
                <a:latin typeface="HY견명조" pitchFamily="18" charset="-127"/>
                <a:ea typeface="HY견명조" pitchFamily="18" charset="-127"/>
              </a:rPr>
              <a:t>채점하기</a:t>
            </a:r>
            <a:endParaRPr lang="ko-KR" altLang="en-US">
              <a:latin typeface="HY견명조" pitchFamily="18" charset="-127"/>
              <a:ea typeface="HY견명조" pitchFamily="18" charset="-127"/>
            </a:endParaRPr>
          </a:p>
        </p:txBody>
      </p:sp>
      <p:grpSp>
        <p:nvGrpSpPr>
          <p:cNvPr id="3" name="그룹 2"/>
          <p:cNvGrpSpPr/>
          <p:nvPr/>
        </p:nvGrpSpPr>
        <p:grpSpPr>
          <a:xfrm>
            <a:off x="251520" y="1123156"/>
            <a:ext cx="3162300" cy="4610100"/>
            <a:chOff x="251520" y="980728"/>
            <a:chExt cx="3162300" cy="4610100"/>
          </a:xfrm>
        </p:grpSpPr>
        <p:pic>
          <p:nvPicPr>
            <p:cNvPr id="7170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520" y="980728"/>
              <a:ext cx="3162300" cy="46101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3" name="직사각형 12"/>
            <p:cNvSpPr/>
            <p:nvPr/>
          </p:nvSpPr>
          <p:spPr>
            <a:xfrm>
              <a:off x="539552" y="2474640"/>
              <a:ext cx="1656184" cy="287238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" name="직사각형 13"/>
            <p:cNvSpPr/>
            <p:nvPr/>
          </p:nvSpPr>
          <p:spPr>
            <a:xfrm>
              <a:off x="539552" y="2843411"/>
              <a:ext cx="1656184" cy="287238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타원 14"/>
            <p:cNvSpPr/>
            <p:nvPr/>
          </p:nvSpPr>
          <p:spPr>
            <a:xfrm>
              <a:off x="395536" y="2474640"/>
              <a:ext cx="288032" cy="274340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400" smtClean="0">
                  <a:solidFill>
                    <a:schemeClr val="bg1">
                      <a:lumMod val="95000"/>
                    </a:schemeClr>
                  </a:solidFill>
                </a:rPr>
                <a:t>1</a:t>
              </a:r>
              <a:endParaRPr lang="ko-KR" altLang="en-US" sz="1400">
                <a:solidFill>
                  <a:schemeClr val="bg1">
                    <a:lumMod val="95000"/>
                  </a:schemeClr>
                </a:solidFill>
              </a:endParaRPr>
            </a:p>
          </p:txBody>
        </p:sp>
        <p:sp>
          <p:nvSpPr>
            <p:cNvPr id="16" name="타원 15"/>
            <p:cNvSpPr/>
            <p:nvPr/>
          </p:nvSpPr>
          <p:spPr>
            <a:xfrm>
              <a:off x="395536" y="2872449"/>
              <a:ext cx="288032" cy="274340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400" smtClean="0">
                  <a:solidFill>
                    <a:schemeClr val="bg1">
                      <a:lumMod val="95000"/>
                    </a:schemeClr>
                  </a:solidFill>
                </a:rPr>
                <a:t>2</a:t>
              </a:r>
              <a:endParaRPr lang="ko-KR" altLang="en-US" sz="1400">
                <a:solidFill>
                  <a:schemeClr val="bg1">
                    <a:lumMod val="95000"/>
                  </a:schemeClr>
                </a:solidFill>
              </a:endParaRPr>
            </a:p>
          </p:txBody>
        </p:sp>
      </p:grp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821183"/>
            <a:ext cx="5472608" cy="206630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3129458"/>
            <a:ext cx="3603074" cy="28274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" name="직사각형 20"/>
          <p:cNvSpPr/>
          <p:nvPr/>
        </p:nvSpPr>
        <p:spPr>
          <a:xfrm>
            <a:off x="3563888" y="801313"/>
            <a:ext cx="5112568" cy="208617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직사각형 22"/>
          <p:cNvSpPr/>
          <p:nvPr/>
        </p:nvSpPr>
        <p:spPr>
          <a:xfrm>
            <a:off x="3566889" y="3129458"/>
            <a:ext cx="3525391" cy="208617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6" name="직선 화살표 연결선 5"/>
          <p:cNvCxnSpPr>
            <a:endCxn id="21" idx="1"/>
          </p:cNvCxnSpPr>
          <p:nvPr/>
        </p:nvCxnSpPr>
        <p:spPr>
          <a:xfrm flipV="1">
            <a:off x="2195736" y="1844400"/>
            <a:ext cx="1368152" cy="77266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화살표 연결선 7"/>
          <p:cNvCxnSpPr>
            <a:stCxn id="14" idx="3"/>
          </p:cNvCxnSpPr>
          <p:nvPr/>
        </p:nvCxnSpPr>
        <p:spPr>
          <a:xfrm>
            <a:off x="2195736" y="3129458"/>
            <a:ext cx="1368152" cy="1043086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직사각형 25"/>
          <p:cNvSpPr/>
          <p:nvPr/>
        </p:nvSpPr>
        <p:spPr>
          <a:xfrm>
            <a:off x="539552" y="5956870"/>
            <a:ext cx="8136904" cy="784498"/>
          </a:xfrm>
          <a:prstGeom prst="rect">
            <a:avLst/>
          </a:prstGeom>
          <a:solidFill>
            <a:srgbClr val="FFFF00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ko-KR" altLang="en-US" sz="1200" smtClean="0">
                <a:solidFill>
                  <a:schemeClr val="tx1"/>
                </a:solidFill>
                <a:latin typeface="+mj-lt"/>
              </a:rPr>
              <a:t>리딩할 월고사 선택 후 </a:t>
            </a:r>
            <a:r>
              <a:rPr lang="en-US" altLang="ko-KR" sz="1200" smtClean="0">
                <a:solidFill>
                  <a:srgbClr val="FF0000"/>
                </a:solidFill>
                <a:latin typeface="+mj-lt"/>
              </a:rPr>
              <a:t>‘</a:t>
            </a:r>
            <a:r>
              <a:rPr lang="ko-KR" altLang="en-US" sz="1200" smtClean="0">
                <a:solidFill>
                  <a:srgbClr val="FF0000"/>
                </a:solidFill>
                <a:latin typeface="+mj-lt"/>
              </a:rPr>
              <a:t>정답배점확인</a:t>
            </a:r>
            <a:r>
              <a:rPr lang="en-US" altLang="ko-KR" sz="1200" smtClean="0">
                <a:solidFill>
                  <a:srgbClr val="FF0000"/>
                </a:solidFill>
                <a:latin typeface="+mj-lt"/>
              </a:rPr>
              <a:t>’ </a:t>
            </a:r>
            <a:r>
              <a:rPr lang="ko-KR" altLang="en-US" sz="1200" smtClean="0">
                <a:solidFill>
                  <a:srgbClr val="FF0000"/>
                </a:solidFill>
                <a:latin typeface="+mj-lt"/>
              </a:rPr>
              <a:t>에서 정답입력 후 </a:t>
            </a:r>
            <a:r>
              <a:rPr lang="en-US" altLang="ko-KR" sz="1200" smtClean="0">
                <a:solidFill>
                  <a:srgbClr val="FF0000"/>
                </a:solidFill>
                <a:latin typeface="+mj-lt"/>
              </a:rPr>
              <a:t>‘</a:t>
            </a:r>
            <a:r>
              <a:rPr lang="ko-KR" altLang="en-US" sz="1200" smtClean="0">
                <a:solidFill>
                  <a:srgbClr val="FF0000"/>
                </a:solidFill>
                <a:latin typeface="+mj-lt"/>
              </a:rPr>
              <a:t>점수계산작업</a:t>
            </a:r>
            <a:r>
              <a:rPr lang="en-US" altLang="ko-KR" sz="1200" smtClean="0">
                <a:solidFill>
                  <a:srgbClr val="FF0000"/>
                </a:solidFill>
                <a:latin typeface="+mj-lt"/>
              </a:rPr>
              <a:t>’ </a:t>
            </a:r>
            <a:r>
              <a:rPr lang="ko-KR" altLang="en-US" sz="1200" smtClean="0">
                <a:solidFill>
                  <a:srgbClr val="FF0000"/>
                </a:solidFill>
                <a:latin typeface="+mj-lt"/>
              </a:rPr>
              <a:t>을 클릭하여 채점 작업진행</a:t>
            </a:r>
            <a:endParaRPr lang="en-US" altLang="ko-KR" sz="1200" smtClean="0">
              <a:solidFill>
                <a:srgbClr val="FF0000"/>
              </a:solidFill>
              <a:latin typeface="+mj-lt"/>
            </a:endParaRPr>
          </a:p>
          <a:p>
            <a:pPr algn="just"/>
            <a:r>
              <a:rPr lang="ko-KR" altLang="en-US" sz="1200" smtClean="0">
                <a:solidFill>
                  <a:schemeClr val="tx1"/>
                </a:solidFill>
                <a:latin typeface="+mj-lt"/>
              </a:rPr>
              <a:t>이후 개인별 또는 과목별 점수 자료 열람 및 출력</a:t>
            </a:r>
            <a:endParaRPr lang="en-US" altLang="ko-KR" sz="120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7" name="직사각형 26"/>
          <p:cNvSpPr/>
          <p:nvPr/>
        </p:nvSpPr>
        <p:spPr>
          <a:xfrm>
            <a:off x="539552" y="3344712"/>
            <a:ext cx="2016224" cy="35326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" name="타원 27"/>
          <p:cNvSpPr/>
          <p:nvPr/>
        </p:nvSpPr>
        <p:spPr>
          <a:xfrm>
            <a:off x="395536" y="3370684"/>
            <a:ext cx="288032" cy="27434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smtClean="0">
                <a:solidFill>
                  <a:schemeClr val="bg1">
                    <a:lumMod val="95000"/>
                  </a:schemeClr>
                </a:solidFill>
              </a:rPr>
              <a:t>3</a:t>
            </a:r>
            <a:endParaRPr lang="ko-KR" altLang="en-US" sz="140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54095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242</Words>
  <Application>Microsoft Office PowerPoint</Application>
  <PresentationFormat>화면 슬라이드 쇼(4:3)</PresentationFormat>
  <Paragraphs>43</Paragraphs>
  <Slides>7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8" baseType="lpstr"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7</cp:revision>
  <dcterms:created xsi:type="dcterms:W3CDTF">2020-05-31T23:57:51Z</dcterms:created>
  <dcterms:modified xsi:type="dcterms:W3CDTF">2020-06-01T00:44:42Z</dcterms:modified>
</cp:coreProperties>
</file>